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9" r:id="rId8"/>
    <p:sldId id="264" r:id="rId9"/>
    <p:sldId id="265" r:id="rId10"/>
    <p:sldId id="270" r:id="rId11"/>
    <p:sldId id="271" r:id="rId12"/>
    <p:sldId id="272" r:id="rId13"/>
    <p:sldId id="266" r:id="rId14"/>
    <p:sldId id="267" r:id="rId15"/>
    <p:sldId id="269" r:id="rId16"/>
    <p:sldId id="258" r:id="rId1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B257A-3E18-4E2E-947F-947AE3810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A62DFC-C390-4D99-B056-4AE9A69E9C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5B4557-9468-4D42-81AD-6384A63E2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AA41-AA08-4CC0-A2D0-36A8040F37B6}" type="datetimeFigureOut">
              <a:rPr lang="es-CO" smtClean="0"/>
              <a:t>1/12/2020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DEAEDE-E141-4245-8CDA-B1B22F2DD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860239-B8EE-4552-9B19-E40ABD94E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A54D-389E-4D74-938D-19739272F3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213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E4F424-80F0-46A9-88A3-E2D11E89A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C065ED1-3DB8-4222-A5B0-2F35DF6BC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4BA3F9-5EEC-4645-87EC-93E259550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AA41-AA08-4CC0-A2D0-36A8040F37B6}" type="datetimeFigureOut">
              <a:rPr lang="es-CO" smtClean="0"/>
              <a:t>1/12/2020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9941C6-D457-4AED-ABF5-16887B71A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1D3365-42CC-452C-8314-611D97D6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A54D-389E-4D74-938D-19739272F3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4161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350E9CA-2BB9-4B0A-8A5F-2A2AA80A38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86840F-0A3A-4E66-A684-5DC773370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DE4B37-214A-4379-8184-540E95AF5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AA41-AA08-4CC0-A2D0-36A8040F37B6}" type="datetimeFigureOut">
              <a:rPr lang="es-CO" smtClean="0"/>
              <a:t>1/12/2020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1E0B6F-7057-47A6-893D-D3E22048C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2F8DFB-84C3-4653-8434-3E1B0C91F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A54D-389E-4D74-938D-19739272F3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764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E61D4A-9424-4750-B018-58303D8F7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FBE239-DF3B-4B3C-B90B-1F396394F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27F02B-BC29-47B9-A167-A6A856884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AA41-AA08-4CC0-A2D0-36A8040F37B6}" type="datetimeFigureOut">
              <a:rPr lang="es-CO" smtClean="0"/>
              <a:t>1/12/2020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BB1802-8FFB-4CA1-A9D3-2C591E6B0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E9FF25-C446-44D5-BA96-E358972E2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A54D-389E-4D74-938D-19739272F3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244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59F225-6216-462D-9900-54362E1AE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133A0B-B7F7-4521-90EF-124735B71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268167-5AE7-4EAC-AE46-0755493E4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AA41-AA08-4CC0-A2D0-36A8040F37B6}" type="datetimeFigureOut">
              <a:rPr lang="es-CO" smtClean="0"/>
              <a:t>1/12/2020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C8DD99-4512-44E0-9F74-E82DCD4C2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27A4BE-1A04-4776-894A-3057A8284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A54D-389E-4D74-938D-19739272F3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113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C2AFAB-C704-423D-A6AE-949A3F321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2967A6-85C4-4960-8F85-6CBA9C97B4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90FA6D-F779-4143-BA5B-52D9CEA0F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C80466-9643-4308-AD4C-13CE7AEBD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AA41-AA08-4CC0-A2D0-36A8040F37B6}" type="datetimeFigureOut">
              <a:rPr lang="es-CO" smtClean="0"/>
              <a:t>1/12/2020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E50B11-1E3F-404D-9A53-E001DF155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3C3086-CA18-424D-B5ED-4E43864FE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A54D-389E-4D74-938D-19739272F3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9366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6E6C7-CA23-436D-B345-DBB73A89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BAA473-1244-4FD6-BFF0-948DE8E46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0D6604-EAFC-46EA-8665-59C1EFC3D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7C6E983-CF2E-43BD-9E9C-0AA100A2E3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7CF9569-3F8C-4563-8A31-E6553B3E04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D6A3D43-6345-4563-AA5F-07D4683BE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AA41-AA08-4CC0-A2D0-36A8040F37B6}" type="datetimeFigureOut">
              <a:rPr lang="es-CO" smtClean="0"/>
              <a:t>1/12/2020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E198766-8AC8-4F6B-AF5C-B5BD2AB0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D2E49BF-37D8-4F98-8F59-B27CA57CD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A54D-389E-4D74-938D-19739272F3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848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233E9-E73A-4D48-8E91-F716ED93A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DD38EF4-2138-4232-8811-20B61A138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AA41-AA08-4CC0-A2D0-36A8040F37B6}" type="datetimeFigureOut">
              <a:rPr lang="es-CO" smtClean="0"/>
              <a:t>1/12/2020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E8C553C-5F91-4D24-A530-898CBCF81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F3A8805-806F-466C-B2D1-52FEECAD6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A54D-389E-4D74-938D-19739272F3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649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BA2AF88-09C5-4DB2-9F65-02D5B9E4A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AA41-AA08-4CC0-A2D0-36A8040F37B6}" type="datetimeFigureOut">
              <a:rPr lang="es-CO" smtClean="0"/>
              <a:t>1/12/2020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5952021-607D-4F03-BCDD-D2DAC53B6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E66E226-BC5A-4539-BABF-97413671D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A54D-389E-4D74-938D-19739272F3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5290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51E9A2-3E36-421F-B96E-3CA341558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4A3E50-B39B-4F8C-8A0B-E30228474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49676C6-8FF3-4D12-89BC-247EC625A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F3D4E2-2052-4E3C-9A9D-DFEDC572D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AA41-AA08-4CC0-A2D0-36A8040F37B6}" type="datetimeFigureOut">
              <a:rPr lang="es-CO" smtClean="0"/>
              <a:t>1/12/2020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206520-6190-468C-8699-B85EB723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AEEE4C-A806-48B5-B488-5BE7330D4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A54D-389E-4D74-938D-19739272F3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438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A2A128-C083-4793-8BF0-17E7FC3CF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80E4D3F-AF13-4758-8461-6402970012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C7299A1-4AEF-4203-9306-82297377F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288AA5-9EE2-46B0-A458-0963E6733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AA41-AA08-4CC0-A2D0-36A8040F37B6}" type="datetimeFigureOut">
              <a:rPr lang="es-CO" smtClean="0"/>
              <a:t>1/12/2020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EC9461-D831-429D-8A31-36231B305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A53870-B45C-4D39-9E16-EAC5176C6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A54D-389E-4D74-938D-19739272F3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222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2F19895-4BF7-4B19-8C8B-A849D7715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191619-A740-41A4-A377-BE1B67123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71B50C-06CE-48DA-9F01-4D52E2AC14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9AA41-AA08-4CC0-A2D0-36A8040F37B6}" type="datetimeFigureOut">
              <a:rPr lang="es-CO" smtClean="0"/>
              <a:t>1/12/2020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6E1DCD-546E-4FF6-A1FC-8EAD198E1D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12E306-DB59-480D-9F06-2C132FB4DD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8A54D-389E-4D74-938D-19739272F3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73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E46001B-675D-4C00-93BE-0F2364CE2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35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677A04D9-FB56-4F1C-BC06-26F49147D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270"/>
            <a:ext cx="12192000" cy="6858000"/>
          </a:xfrm>
          <a:prstGeom prst="rect">
            <a:avLst/>
          </a:prstGeom>
        </p:spPr>
      </p:pic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902FF7BF-65BF-5047-9900-AF12BBF267C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dirty="0"/>
          </a:p>
        </p:txBody>
      </p:sp>
      <p:sp>
        <p:nvSpPr>
          <p:cNvPr id="5" name="Título 5">
            <a:extLst>
              <a:ext uri="{FF2B5EF4-FFF2-40B4-BE49-F238E27FC236}">
                <a16:creationId xmlns:a16="http://schemas.microsoft.com/office/drawing/2014/main" id="{DC9B5C24-69F2-604B-9B5B-64A11C6C67E0}"/>
              </a:ext>
            </a:extLst>
          </p:cNvPr>
          <p:cNvSpPr txBox="1">
            <a:spLocks/>
          </p:cNvSpPr>
          <p:nvPr/>
        </p:nvSpPr>
        <p:spPr>
          <a:xfrm>
            <a:off x="-227275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/>
              <a:t>INSTRUCTIVO INVITACIÓN DE PARTIDA</a:t>
            </a: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2DB453-A875-4209-AC72-A5A9EFB48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547" y="1485939"/>
            <a:ext cx="5809836" cy="3886122"/>
          </a:xfrm>
          <a:prstGeom prst="rect">
            <a:avLst/>
          </a:prstGeom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35A7D1F8-28EC-44EA-99FF-D7E8311BF9AB}"/>
              </a:ext>
            </a:extLst>
          </p:cNvPr>
          <p:cNvCxnSpPr>
            <a:cxnSpLocks/>
          </p:cNvCxnSpPr>
          <p:nvPr/>
        </p:nvCxnSpPr>
        <p:spPr>
          <a:xfrm flipH="1" flipV="1">
            <a:off x="3554233" y="1884461"/>
            <a:ext cx="675861" cy="5565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484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677A04D9-FB56-4F1C-BC06-26F49147D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31"/>
            <a:ext cx="12192000" cy="6858000"/>
          </a:xfrm>
          <a:prstGeom prst="rect">
            <a:avLst/>
          </a:prstGeom>
        </p:spPr>
      </p:pic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902FF7BF-65BF-5047-9900-AF12BBF267C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dirty="0"/>
          </a:p>
        </p:txBody>
      </p:sp>
      <p:sp>
        <p:nvSpPr>
          <p:cNvPr id="5" name="Título 5">
            <a:extLst>
              <a:ext uri="{FF2B5EF4-FFF2-40B4-BE49-F238E27FC236}">
                <a16:creationId xmlns:a16="http://schemas.microsoft.com/office/drawing/2014/main" id="{DC9B5C24-69F2-604B-9B5B-64A11C6C67E0}"/>
              </a:ext>
            </a:extLst>
          </p:cNvPr>
          <p:cNvSpPr txBox="1">
            <a:spLocks/>
          </p:cNvSpPr>
          <p:nvPr/>
        </p:nvSpPr>
        <p:spPr>
          <a:xfrm>
            <a:off x="-227275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/>
              <a:t>INSTRUCTIVO INVITACIÓN DE PARTIDA</a:t>
            </a:r>
            <a:endParaRPr lang="es-CO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7874872-3939-4791-98B2-D62C2CE1F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234" y="1444833"/>
            <a:ext cx="5754923" cy="3760472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367BEEE2-4AAE-4B0F-B81D-B070B62A51EB}"/>
              </a:ext>
            </a:extLst>
          </p:cNvPr>
          <p:cNvSpPr/>
          <p:nvPr/>
        </p:nvSpPr>
        <p:spPr>
          <a:xfrm>
            <a:off x="4882101" y="1987238"/>
            <a:ext cx="1773141" cy="1603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6596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677A04D9-FB56-4F1C-BC06-26F49147D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31"/>
            <a:ext cx="12192000" cy="6858000"/>
          </a:xfrm>
          <a:prstGeom prst="rect">
            <a:avLst/>
          </a:prstGeom>
        </p:spPr>
      </p:pic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902FF7BF-65BF-5047-9900-AF12BBF267C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dirty="0"/>
          </a:p>
        </p:txBody>
      </p:sp>
      <p:sp>
        <p:nvSpPr>
          <p:cNvPr id="5" name="Título 5">
            <a:extLst>
              <a:ext uri="{FF2B5EF4-FFF2-40B4-BE49-F238E27FC236}">
                <a16:creationId xmlns:a16="http://schemas.microsoft.com/office/drawing/2014/main" id="{DC9B5C24-69F2-604B-9B5B-64A11C6C67E0}"/>
              </a:ext>
            </a:extLst>
          </p:cNvPr>
          <p:cNvSpPr txBox="1">
            <a:spLocks/>
          </p:cNvSpPr>
          <p:nvPr/>
        </p:nvSpPr>
        <p:spPr>
          <a:xfrm>
            <a:off x="-227275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/>
              <a:t>INSTRUCTIVO INVITACIÓN DE PARTIDA</a:t>
            </a:r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50E8A1F-E6B7-48CF-988A-5B75DD5A2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952" y="1447307"/>
            <a:ext cx="5359510" cy="3615623"/>
          </a:xfrm>
          <a:prstGeom prst="rect">
            <a:avLst/>
          </a:prstGeom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C1C0B841-881F-4133-B8DC-08CBF6816D1B}"/>
              </a:ext>
            </a:extLst>
          </p:cNvPr>
          <p:cNvCxnSpPr/>
          <p:nvPr/>
        </p:nvCxnSpPr>
        <p:spPr>
          <a:xfrm flipV="1">
            <a:off x="4738977" y="2232004"/>
            <a:ext cx="1065475" cy="4873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8FCA1763-1994-4D3C-B48B-C54F020DB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391" y="1909721"/>
            <a:ext cx="2257425" cy="80962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B62489E-4BF0-42E2-B2CF-9E449B56DF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5868" y="3125724"/>
            <a:ext cx="482917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0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677A04D9-FB56-4F1C-BC06-26F49147D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2">
            <a:extLst>
              <a:ext uri="{FF2B5EF4-FFF2-40B4-BE49-F238E27FC236}">
                <a16:creationId xmlns:a16="http://schemas.microsoft.com/office/drawing/2014/main" id="{E46A453E-BBC4-744B-AA48-72D72054A27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/>
              <a:t>Aspectos a tener en cuenta</a:t>
            </a:r>
            <a:endParaRPr lang="es-CO" dirty="0"/>
          </a:p>
        </p:txBody>
      </p:sp>
      <p:sp>
        <p:nvSpPr>
          <p:cNvPr id="7" name="Marcador de contenido 8">
            <a:extLst>
              <a:ext uri="{FF2B5EF4-FFF2-40B4-BE49-F238E27FC236}">
                <a16:creationId xmlns:a16="http://schemas.microsoft.com/office/drawing/2014/main" id="{43303389-7E6C-D143-ABF0-71C633F55962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/>
              <a:t>El jugador debe estar </a:t>
            </a:r>
            <a:r>
              <a:rPr lang="es-ES" sz="2000" b="1" dirty="0"/>
              <a:t>inscrito</a:t>
            </a:r>
            <a:r>
              <a:rPr lang="es-ES" sz="2000" dirty="0"/>
              <a:t> en la base de datos del torneo.</a:t>
            </a:r>
            <a:endParaRPr lang="es-CO" sz="2000" dirty="0"/>
          </a:p>
          <a:p>
            <a:r>
              <a:rPr lang="es-ES" sz="2000" dirty="0"/>
              <a:t>Cada jugador debe estar </a:t>
            </a:r>
            <a:r>
              <a:rPr lang="es-ES" sz="2000" b="1" dirty="0"/>
              <a:t>disponible</a:t>
            </a:r>
            <a:r>
              <a:rPr lang="es-ES" sz="2000" dirty="0"/>
              <a:t> el día de las eliminatorias y en la hora que haya acordado previamente con su contrincante.</a:t>
            </a:r>
          </a:p>
          <a:p>
            <a:r>
              <a:rPr lang="es-ES" sz="2000" dirty="0"/>
              <a:t>El tiempo de espera es máximo de </a:t>
            </a:r>
            <a:r>
              <a:rPr lang="es-ES" sz="2000" b="1" dirty="0"/>
              <a:t>15 minutos como máximo</a:t>
            </a:r>
            <a:r>
              <a:rPr lang="es-ES" sz="2000" dirty="0"/>
              <a:t>, antes de empezar la partida.</a:t>
            </a:r>
          </a:p>
          <a:p>
            <a:pPr lvl="1"/>
            <a:r>
              <a:rPr lang="es-ES" sz="2000" dirty="0"/>
              <a:t>Si el compañero no se conecta en los </a:t>
            </a:r>
            <a:r>
              <a:rPr lang="es-ES" sz="2000" b="1" dirty="0"/>
              <a:t>15 minutos</a:t>
            </a:r>
            <a:r>
              <a:rPr lang="es-ES" sz="2000" dirty="0"/>
              <a:t> el contrincante debe informarlo al </a:t>
            </a:r>
            <a:r>
              <a:rPr lang="es-ES" sz="2000" dirty="0" err="1"/>
              <a:t>whatsapp</a:t>
            </a:r>
            <a:r>
              <a:rPr lang="es-ES" sz="2000" dirty="0"/>
              <a:t> del evento y se contará con </a:t>
            </a:r>
            <a:r>
              <a:rPr lang="es-ES" sz="2000" b="1" dirty="0"/>
              <a:t>10 minutos adicionales</a:t>
            </a:r>
            <a:r>
              <a:rPr lang="es-ES" sz="2000" dirty="0"/>
              <a:t>, mientras los organizadores se contactan con el jugador.</a:t>
            </a:r>
          </a:p>
          <a:p>
            <a:pPr lvl="1"/>
            <a:r>
              <a:rPr lang="es-CO" sz="2000" dirty="0"/>
              <a:t>Pasados los </a:t>
            </a:r>
            <a:r>
              <a:rPr lang="es-CO" sz="2000" b="1" dirty="0"/>
              <a:t>10 minutos </a:t>
            </a:r>
            <a:r>
              <a:rPr lang="es-CO" sz="2000" dirty="0"/>
              <a:t>se informa si el jugador respondió o se pierde por W.</a:t>
            </a:r>
          </a:p>
          <a:p>
            <a:r>
              <a:rPr lang="es-ES" sz="2000" dirty="0"/>
              <a:t>Cada partida tiene una duración de </a:t>
            </a:r>
            <a:r>
              <a:rPr lang="es-ES" sz="2000" b="1" dirty="0"/>
              <a:t>10 minutos aproximadamente</a:t>
            </a:r>
            <a:r>
              <a:rPr lang="es-ES" sz="2000" dirty="0"/>
              <a:t>. </a:t>
            </a:r>
            <a:r>
              <a:rPr lang="es-ES" dirty="0"/>
              <a:t> 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85573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677A04D9-FB56-4F1C-BC06-26F49147D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2">
            <a:extLst>
              <a:ext uri="{FF2B5EF4-FFF2-40B4-BE49-F238E27FC236}">
                <a16:creationId xmlns:a16="http://schemas.microsoft.com/office/drawing/2014/main" id="{E46A453E-BBC4-744B-AA48-72D72054A271}"/>
              </a:ext>
            </a:extLst>
          </p:cNvPr>
          <p:cNvSpPr txBox="1">
            <a:spLocks/>
          </p:cNvSpPr>
          <p:nvPr/>
        </p:nvSpPr>
        <p:spPr>
          <a:xfrm>
            <a:off x="186193" y="185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/>
              <a:t>REGLAMENTO LEAGUE OF LEGENDS</a:t>
            </a:r>
          </a:p>
        </p:txBody>
      </p:sp>
      <p:sp>
        <p:nvSpPr>
          <p:cNvPr id="8" name="Marcador de contenido 3">
            <a:extLst>
              <a:ext uri="{FF2B5EF4-FFF2-40B4-BE49-F238E27FC236}">
                <a16:creationId xmlns:a16="http://schemas.microsoft.com/office/drawing/2014/main" id="{902FF7BF-65BF-5047-9900-AF12BBF267CA}"/>
              </a:ext>
            </a:extLst>
          </p:cNvPr>
          <p:cNvSpPr txBox="1">
            <a:spLocks/>
          </p:cNvSpPr>
          <p:nvPr/>
        </p:nvSpPr>
        <p:spPr>
          <a:xfrm>
            <a:off x="585442" y="183868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CO" dirty="0"/>
              <a:t>Modalidad : 1 contra 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/>
              <a:t>Mapa: Abismo de los lamentos</a:t>
            </a:r>
            <a:endParaRPr lang="es-CO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/>
              <a:t>Selección oculta</a:t>
            </a:r>
            <a:endParaRPr lang="es-CO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CO" dirty="0"/>
              <a:t>Baneos: 3 por jugador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CO" dirty="0"/>
              <a:t>Condiciones de victoria:</a:t>
            </a:r>
          </a:p>
          <a:p>
            <a:pPr marL="800100" lvl="1" indent="-342900" algn="l">
              <a:buFontTx/>
              <a:buChar char="-"/>
            </a:pPr>
            <a:r>
              <a:rPr lang="es-CO" dirty="0"/>
              <a:t>Primera sangre</a:t>
            </a:r>
          </a:p>
          <a:p>
            <a:pPr marL="800100" lvl="1" indent="-342900" algn="l">
              <a:buFontTx/>
              <a:buChar char="-"/>
            </a:pPr>
            <a:r>
              <a:rPr lang="es-CO" dirty="0"/>
              <a:t>Primera torre</a:t>
            </a:r>
          </a:p>
          <a:p>
            <a:pPr marL="800100" lvl="1" indent="-342900" algn="l">
              <a:buFontTx/>
              <a:buChar char="-"/>
            </a:pPr>
            <a:r>
              <a:rPr lang="es-CO" dirty="0"/>
              <a:t>100 </a:t>
            </a:r>
            <a:r>
              <a:rPr lang="es-CO" dirty="0" err="1"/>
              <a:t>subditos</a:t>
            </a:r>
            <a:r>
              <a:rPr lang="es-CO" dirty="0"/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A34E586-99BE-4DAD-A157-BFBF0C75B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686" y="2386012"/>
            <a:ext cx="34099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51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677A04D9-FB56-4F1C-BC06-26F49147D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2">
            <a:extLst>
              <a:ext uri="{FF2B5EF4-FFF2-40B4-BE49-F238E27FC236}">
                <a16:creationId xmlns:a16="http://schemas.microsoft.com/office/drawing/2014/main" id="{E46A453E-BBC4-744B-AA48-72D72054A27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790085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8000" dirty="0">
                <a:latin typeface="+mn-lt"/>
              </a:rPr>
              <a:t> </a:t>
            </a:r>
            <a:br>
              <a:rPr lang="es-CO" sz="8000" dirty="0">
                <a:latin typeface="+mn-lt"/>
              </a:rPr>
            </a:br>
            <a:r>
              <a:rPr lang="es-CO" sz="8000" b="1" dirty="0">
                <a:latin typeface="+mn-lt"/>
              </a:rPr>
              <a:t>REGLAS ADICIONALES DE COMUNICACIÓN ENTRE LOS JUGADORES PREVIOS AL DESARROLLO DE CADA ENCUENTRO</a:t>
            </a:r>
            <a:r>
              <a:rPr lang="es-CO" sz="8000" b="1" dirty="0"/>
              <a:t>.</a:t>
            </a:r>
            <a:br>
              <a:rPr lang="es-CO" dirty="0"/>
            </a:br>
            <a:endParaRPr lang="es-CO" dirty="0"/>
          </a:p>
        </p:txBody>
      </p:sp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id="{902FF7BF-65BF-5047-9900-AF12BBF267C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b="1" dirty="0"/>
              <a:t>Estar activos </a:t>
            </a:r>
            <a:r>
              <a:rPr lang="es-ES" sz="2000" dirty="0"/>
              <a:t>en el respectivo grupo de </a:t>
            </a:r>
            <a:r>
              <a:rPr lang="es-ES" sz="2000" dirty="0" err="1"/>
              <a:t>Whatsapp</a:t>
            </a:r>
            <a:r>
              <a:rPr lang="es-ES" sz="2000" dirty="0"/>
              <a:t>, por el cual se transmitirá toda la información y programación al respecto.</a:t>
            </a:r>
            <a:endParaRPr lang="es-CO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b="1" dirty="0"/>
              <a:t>Agregar a los respectivos compañeros como amigos</a:t>
            </a:r>
            <a:r>
              <a:rPr lang="es-ES" sz="2000" dirty="0"/>
              <a:t> para poderlos retar en cada uno de los encuentros.</a:t>
            </a:r>
            <a:endParaRPr lang="es-CO" sz="20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dirty="0"/>
              <a:t>Esta información se enviará previamente para poder estar listos antes de cada partido y poder desarrollar el encuentro.</a:t>
            </a:r>
            <a:endParaRPr lang="es-CO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dirty="0"/>
              <a:t>Para cada partido </a:t>
            </a:r>
            <a:r>
              <a:rPr lang="es-ES" sz="2000" b="1" dirty="0"/>
              <a:t>se debe ingresar a una partida personalizada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dirty="0"/>
              <a:t>Al terminar el enfrentamiento el ganador </a:t>
            </a:r>
            <a:r>
              <a:rPr lang="es-ES" sz="2000" b="1" dirty="0"/>
              <a:t>debe tomar una fotografía </a:t>
            </a:r>
            <a:r>
              <a:rPr lang="es-ES" sz="2000" dirty="0"/>
              <a:t>como evidencia del partido ganado. </a:t>
            </a:r>
            <a:endParaRPr lang="es-CO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b="1" dirty="0"/>
              <a:t>Se debe enviar la fotografía</a:t>
            </a:r>
            <a:r>
              <a:rPr lang="es-ES" sz="2000" dirty="0"/>
              <a:t> explicando claramente el usuario que ganó y el resultado final. Para actualizarlo en la base de datos.</a:t>
            </a:r>
            <a:endParaRPr lang="es-CO" sz="2000" dirty="0"/>
          </a:p>
          <a:p>
            <a:endParaRPr lang="es-CO" sz="2000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63251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1A05D3E5-3F82-4690-8F0D-FA05ADDC2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68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677A04D9-FB56-4F1C-BC06-26F49147D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111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175633" y="700284"/>
            <a:ext cx="7184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/>
              <a:t>TORNEO LEAGUE OF LEGENDS IMER 2020</a:t>
            </a:r>
            <a:endParaRPr lang="en-US" sz="32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535577" y="2447688"/>
            <a:ext cx="75111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El evento de </a:t>
            </a:r>
            <a:r>
              <a:rPr lang="es-ES" sz="2000" b="1" dirty="0" err="1"/>
              <a:t>Esports</a:t>
            </a:r>
            <a:r>
              <a:rPr lang="es-ES" sz="2000" b="1" dirty="0"/>
              <a:t> IMER </a:t>
            </a:r>
            <a:r>
              <a:rPr lang="es-ES" sz="2000" b="1" dirty="0" err="1"/>
              <a:t>Rionegro</a:t>
            </a:r>
            <a:r>
              <a:rPr lang="es-ES" sz="2000" dirty="0"/>
              <a:t>, es una iniciativa que propone integrar las nuevas tendencias recreativas en los jóvenes del municipio y usuarios que disfruten de esta metodología.</a:t>
            </a:r>
          </a:p>
          <a:p>
            <a:endParaRPr lang="en-US" sz="2000" dirty="0"/>
          </a:p>
          <a:p>
            <a:r>
              <a:rPr lang="es-ES" sz="2000" dirty="0"/>
              <a:t>Para ello se ha dispuesto de un torneo que contará con las fases de </a:t>
            </a:r>
            <a:r>
              <a:rPr lang="es-ES" sz="2000" b="1" dirty="0"/>
              <a:t>eliminación y finales virtuales </a:t>
            </a:r>
            <a:r>
              <a:rPr lang="es-ES" sz="2000" dirty="0"/>
              <a:t>buscando integrar a la mayor cantidad de personas.</a:t>
            </a:r>
            <a:endParaRPr lang="en-US" dirty="0"/>
          </a:p>
        </p:txBody>
      </p:sp>
      <p:pic>
        <p:nvPicPr>
          <p:cNvPr id="2050" name="Picture 2" descr="Fondo de pantalla HD League Of Legends">
            <a:extLst>
              <a:ext uri="{FF2B5EF4-FFF2-40B4-BE49-F238E27FC236}">
                <a16:creationId xmlns:a16="http://schemas.microsoft.com/office/drawing/2014/main" id="{0AECEF24-0CCF-4005-96C2-392127EF1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281" y="2310045"/>
            <a:ext cx="2522054" cy="252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068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677A04D9-FB56-4F1C-BC06-26F49147D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48640" y="1423853"/>
            <a:ext cx="894805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/>
              <a:t>La presente actividad es liderada por el </a:t>
            </a:r>
            <a:r>
              <a:rPr lang="es-CO" sz="2000" b="1" dirty="0"/>
              <a:t>IMER ALCALDÍA DE RIONEGRO</a:t>
            </a:r>
          </a:p>
          <a:p>
            <a:r>
              <a:rPr lang="es-CO" sz="2000" dirty="0"/>
              <a:t>Y apoyada por la </a:t>
            </a:r>
            <a:r>
              <a:rPr lang="es-CO" sz="2000" b="1" dirty="0"/>
              <a:t>corporación nacional de deportes electrónicos </a:t>
            </a:r>
            <a:r>
              <a:rPr lang="es-CO" sz="2000" dirty="0"/>
              <a:t>y su marca </a:t>
            </a:r>
          </a:p>
          <a:p>
            <a:pPr algn="just"/>
            <a:r>
              <a:rPr lang="es-CO" sz="2000" dirty="0"/>
              <a:t>de torneos E-</a:t>
            </a:r>
            <a:r>
              <a:rPr lang="es-CO" sz="2000" dirty="0" err="1"/>
              <a:t>sports</a:t>
            </a:r>
            <a:r>
              <a:rPr lang="es-CO" sz="2000" dirty="0"/>
              <a:t> </a:t>
            </a:r>
            <a:r>
              <a:rPr lang="es-CO" sz="2000" b="1" dirty="0"/>
              <a:t>LNE</a:t>
            </a:r>
            <a:r>
              <a:rPr lang="es-CO" sz="2000" dirty="0"/>
              <a:t> ( Liga nacional de </a:t>
            </a:r>
            <a:r>
              <a:rPr lang="es-CO" sz="2000" dirty="0" err="1"/>
              <a:t>esports</a:t>
            </a:r>
            <a:r>
              <a:rPr lang="es-CO" sz="2000" dirty="0"/>
              <a:t>)</a:t>
            </a:r>
          </a:p>
          <a:p>
            <a:pPr algn="just"/>
            <a:endParaRPr lang="es-CO" sz="2000" dirty="0"/>
          </a:p>
          <a:p>
            <a:r>
              <a:rPr lang="es-ES" sz="2000" b="1" dirty="0"/>
              <a:t>EDAD:</a:t>
            </a:r>
            <a:r>
              <a:rPr lang="es-ES" sz="2000" dirty="0"/>
              <a:t> Mayores de 11 años para todas las modalidades</a:t>
            </a:r>
            <a:endParaRPr lang="en-US" sz="2000" dirty="0"/>
          </a:p>
          <a:p>
            <a:r>
              <a:rPr lang="es-ES" sz="2000" dirty="0"/>
              <a:t>Los menores de edad deben diligenciar el </a:t>
            </a:r>
            <a:r>
              <a:rPr lang="es-ES" sz="2000" b="1" dirty="0"/>
              <a:t>respectivo consentimiento</a:t>
            </a:r>
            <a:r>
              <a:rPr lang="es-ES" sz="2000" dirty="0"/>
              <a:t> informado por parte de los padres.</a:t>
            </a:r>
            <a:endParaRPr lang="en-US" sz="2000" dirty="0"/>
          </a:p>
          <a:p>
            <a:pPr algn="just"/>
            <a:endParaRPr lang="en-US" dirty="0"/>
          </a:p>
        </p:txBody>
      </p:sp>
      <p:pic>
        <p:nvPicPr>
          <p:cNvPr id="2050" name="Picture 2" descr="Consentimiento informado · Negligencia Médica | Atlas Abogad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622" y="3913808"/>
            <a:ext cx="3162390" cy="2093848"/>
          </a:xfrm>
          <a:prstGeom prst="rect">
            <a:avLst/>
          </a:prstGeom>
          <a:ln w="127000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390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677A04D9-FB56-4F1C-BC06-26F49147D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01634" y="1330525"/>
            <a:ext cx="7676606" cy="3197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3600" b="1" dirty="0">
                <a:solidFill>
                  <a:srgbClr val="333333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OBJETIVOS:</a:t>
            </a:r>
            <a:endParaRPr lang="en-US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b="1" dirty="0">
                <a:solidFill>
                  <a:srgbClr val="333333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S" b="1" dirty="0">
                <a:solidFill>
                  <a:srgbClr val="333333"/>
                </a:solidFill>
                <a:ea typeface="Times New Roman" panose="02020603050405020304" pitchFamily="18" charset="0"/>
              </a:rPr>
              <a:t>Promover alternativas de aprovechamiento del tiempo libre </a:t>
            </a:r>
            <a:r>
              <a:rPr lang="es-ES" dirty="0">
                <a:solidFill>
                  <a:srgbClr val="333333"/>
                </a:solidFill>
                <a:ea typeface="Times New Roman" panose="02020603050405020304" pitchFamily="18" charset="0"/>
              </a:rPr>
              <a:t>para los jóvenes y usuarios que gusten de estas alternativas.</a:t>
            </a:r>
            <a:endParaRPr lang="en-US" sz="1600" dirty="0"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S" b="1" dirty="0">
                <a:solidFill>
                  <a:srgbClr val="333333"/>
                </a:solidFill>
                <a:ea typeface="Times New Roman" panose="02020603050405020304" pitchFamily="18" charset="0"/>
              </a:rPr>
              <a:t>Construir comunidades en el municipio</a:t>
            </a:r>
            <a:r>
              <a:rPr lang="es-ES" dirty="0">
                <a:solidFill>
                  <a:srgbClr val="333333"/>
                </a:solidFill>
                <a:ea typeface="Times New Roman" panose="02020603050405020304" pitchFamily="18" charset="0"/>
              </a:rPr>
              <a:t> que permitan tener una base de datos para el desarrollo de futuras propuestas con las nuevas tendencias recreativas.</a:t>
            </a:r>
            <a:endParaRPr lang="en-US" sz="1600" dirty="0"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S" b="1" dirty="0">
                <a:solidFill>
                  <a:srgbClr val="333333"/>
                </a:solidFill>
                <a:ea typeface="Times New Roman" panose="02020603050405020304" pitchFamily="18" charset="0"/>
              </a:rPr>
              <a:t>Brindar un espacio de entretenimiento para la salud mental y gestión del tiempo libre</a:t>
            </a:r>
            <a:r>
              <a:rPr lang="es-ES" dirty="0">
                <a:solidFill>
                  <a:srgbClr val="333333"/>
                </a:solidFill>
                <a:ea typeface="Times New Roman" panose="02020603050405020304" pitchFamily="18" charset="0"/>
              </a:rPr>
              <a:t> de manera dirigida en los jóvenes del municipio y demás regiones cercanas.</a:t>
            </a:r>
            <a:endParaRPr lang="en-US" sz="16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938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677A04D9-FB56-4F1C-BC06-26F49147D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902FF7BF-65BF-5047-9900-AF12BBF267CA}"/>
              </a:ext>
            </a:extLst>
          </p:cNvPr>
          <p:cNvSpPr txBox="1">
            <a:spLocks/>
          </p:cNvSpPr>
          <p:nvPr/>
        </p:nvSpPr>
        <p:spPr>
          <a:xfrm>
            <a:off x="224245" y="3247004"/>
            <a:ext cx="10515600" cy="2932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2000" b="1" dirty="0"/>
              <a:t>Se debe contar con: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s-CO" dirty="0"/>
              <a:t>Computador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s-ES" dirty="0"/>
              <a:t>Video juego league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legends</a:t>
            </a:r>
            <a:endParaRPr lang="es-CO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s-ES" dirty="0"/>
              <a:t>Conexión a internet (Preferiblemente conexión LAN directa a la consola)</a:t>
            </a:r>
            <a:endParaRPr lang="es-CO" dirty="0"/>
          </a:p>
          <a:p>
            <a:pPr lvl="1"/>
            <a:endParaRPr lang="es-CO" dirty="0"/>
          </a:p>
        </p:txBody>
      </p:sp>
      <p:pic>
        <p:nvPicPr>
          <p:cNvPr id="1026" name="Picture 2" descr="Computadora de escritorio - Wikipedia, la enciclopedia libre">
            <a:extLst>
              <a:ext uri="{FF2B5EF4-FFF2-40B4-BE49-F238E27FC236}">
                <a16:creationId xmlns:a16="http://schemas.microsoft.com/office/drawing/2014/main" id="{BAE40AD8-922A-4B08-97CA-8A3B43327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97" y="383773"/>
            <a:ext cx="3714812" cy="268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158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677A04D9-FB56-4F1C-BC06-26F49147D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5">
            <a:extLst>
              <a:ext uri="{FF2B5EF4-FFF2-40B4-BE49-F238E27FC236}">
                <a16:creationId xmlns:a16="http://schemas.microsoft.com/office/drawing/2014/main" id="{1BB62212-E850-4546-9A88-D31F1CE8AA8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/>
              <a:t>DESARROLLO DEL TORNEO</a:t>
            </a:r>
          </a:p>
        </p:txBody>
      </p:sp>
      <p:sp>
        <p:nvSpPr>
          <p:cNvPr id="5" name="Marcador de contenido 8">
            <a:extLst>
              <a:ext uri="{FF2B5EF4-FFF2-40B4-BE49-F238E27FC236}">
                <a16:creationId xmlns:a16="http://schemas.microsoft.com/office/drawing/2014/main" id="{B97F065C-B1B3-504D-83CD-9C0EEF085A5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/>
              <a:t>Fechas del torneo: 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CO" b="1" dirty="0"/>
              <a:t>4 Y 6 de Diciembre</a:t>
            </a:r>
            <a:r>
              <a:rPr lang="es-CO" dirty="0"/>
              <a:t> fase eliminatoria Online, </a:t>
            </a:r>
            <a:r>
              <a:rPr lang="es-CO" b="1" dirty="0"/>
              <a:t>12 de diciembre</a:t>
            </a:r>
            <a:r>
              <a:rPr lang="es-CO" dirty="0"/>
              <a:t> fase final.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/>
              <a:t>Horario de juego: 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dirty="0"/>
              <a:t> </a:t>
            </a:r>
            <a:r>
              <a:rPr lang="es-ES" b="1" dirty="0"/>
              <a:t>5:00 a 9:00 pm </a:t>
            </a:r>
            <a:r>
              <a:rPr lang="es-ES" dirty="0"/>
              <a:t>buscando que todos los inscritos puedan participar en la fase Online, Fase final </a:t>
            </a:r>
            <a:r>
              <a:rPr lang="es-ES" b="1" dirty="0"/>
              <a:t>12:00 a 6:00 pm</a:t>
            </a:r>
            <a:r>
              <a:rPr lang="es-ES" dirty="0"/>
              <a:t> de manera virtual.</a:t>
            </a:r>
            <a:endParaRPr lang="es-CO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CO" dirty="0"/>
              <a:t>Hora máxima de entrega de resultados fase eliminatoria: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CO" b="1" dirty="0"/>
              <a:t>9:00 pm</a:t>
            </a:r>
          </a:p>
        </p:txBody>
      </p:sp>
    </p:spTree>
    <p:extLst>
      <p:ext uri="{BB962C8B-B14F-4D97-AF65-F5344CB8AC3E}">
        <p14:creationId xmlns:p14="http://schemas.microsoft.com/office/powerpoint/2010/main" val="3159741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677A04D9-FB56-4F1C-BC06-26F49147D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465" y="0"/>
            <a:ext cx="12192000" cy="6858000"/>
          </a:xfrm>
          <a:prstGeom prst="rect">
            <a:avLst/>
          </a:prstGeom>
        </p:spPr>
      </p:pic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902FF7BF-65BF-5047-9900-AF12BBF267CA}"/>
              </a:ext>
            </a:extLst>
          </p:cNvPr>
          <p:cNvSpPr txBox="1">
            <a:spLocks/>
          </p:cNvSpPr>
          <p:nvPr/>
        </p:nvSpPr>
        <p:spPr>
          <a:xfrm>
            <a:off x="838200" y="268777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/>
              <a:t>149 jugadores participando.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/>
              <a:t>4 de Diciembre primera ronda pasan 64 jugadores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/>
              <a:t>6 de diciembre segunda ronda pasan 32 jugadores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/>
              <a:t>12 de diciembre top 32.</a:t>
            </a:r>
          </a:p>
        </p:txBody>
      </p:sp>
      <p:sp>
        <p:nvSpPr>
          <p:cNvPr id="5" name="Título 5">
            <a:extLst>
              <a:ext uri="{FF2B5EF4-FFF2-40B4-BE49-F238E27FC236}">
                <a16:creationId xmlns:a16="http://schemas.microsoft.com/office/drawing/2014/main" id="{DC9B5C24-69F2-604B-9B5B-64A11C6C67E0}"/>
              </a:ext>
            </a:extLst>
          </p:cNvPr>
          <p:cNvSpPr txBox="1">
            <a:spLocks/>
          </p:cNvSpPr>
          <p:nvPr/>
        </p:nvSpPr>
        <p:spPr>
          <a:xfrm>
            <a:off x="0" y="4764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/>
              <a:t>METODOLOGÍA DEL TORNEO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1931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677A04D9-FB56-4F1C-BC06-26F49147D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ítulo 5">
            <a:extLst>
              <a:ext uri="{FF2B5EF4-FFF2-40B4-BE49-F238E27FC236}">
                <a16:creationId xmlns:a16="http://schemas.microsoft.com/office/drawing/2014/main" id="{FC9C9992-46B2-E54D-A3F8-B2A6B60889D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/>
              <a:t>ENVÍO DE REGISTROS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2BBED97E-782F-B44A-BFC0-9B5321A297C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75357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dirty="0"/>
              <a:t>A terminar cada llave el ganador debe tomar una fotografía del resultado, y deberá enviarla al WhatsApp establecido, con la siguiente codificación.</a:t>
            </a:r>
          </a:p>
          <a:p>
            <a:pPr lvl="1" algn="l"/>
            <a:r>
              <a:rPr lang="es-CO" dirty="0"/>
              <a:t>Al montar la fotografía esta debe el siguiente comentario: ganador (Colocar el nombre del ganador, LA RONDA, Y LA LLAVE)</a:t>
            </a:r>
          </a:p>
          <a:p>
            <a:pPr lvl="1" algn="l"/>
            <a:r>
              <a:rPr lang="es-CO" dirty="0"/>
              <a:t>EJEMPLO: Ganador Sebastián, Ronda 1, llave 5.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E46E786-7D0A-401E-AF75-CE47A17331F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796955" y="4001294"/>
            <a:ext cx="3174475" cy="194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4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677A04D9-FB56-4F1C-BC06-26F49147D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902FF7BF-65BF-5047-9900-AF12BBF267C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dirty="0"/>
          </a:p>
        </p:txBody>
      </p:sp>
      <p:sp>
        <p:nvSpPr>
          <p:cNvPr id="5" name="Título 5">
            <a:extLst>
              <a:ext uri="{FF2B5EF4-FFF2-40B4-BE49-F238E27FC236}">
                <a16:creationId xmlns:a16="http://schemas.microsoft.com/office/drawing/2014/main" id="{DC9B5C24-69F2-604B-9B5B-64A11C6C67E0}"/>
              </a:ext>
            </a:extLst>
          </p:cNvPr>
          <p:cNvSpPr txBox="1">
            <a:spLocks/>
          </p:cNvSpPr>
          <p:nvPr/>
        </p:nvSpPr>
        <p:spPr>
          <a:xfrm>
            <a:off x="408829" y="2500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/>
              <a:t>LLAVES LEAGUE OF LEGENDS 20</a:t>
            </a: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497" y="2634206"/>
            <a:ext cx="6858000" cy="208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3594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667</Words>
  <Application>Microsoft Office PowerPoint</Application>
  <PresentationFormat>Panorámica</PresentationFormat>
  <Paragraphs>62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GERENCIA IMER</dc:creator>
  <cp:lastModifiedBy>Tobías</cp:lastModifiedBy>
  <cp:revision>20</cp:revision>
  <dcterms:created xsi:type="dcterms:W3CDTF">2020-12-01T01:06:55Z</dcterms:created>
  <dcterms:modified xsi:type="dcterms:W3CDTF">2020-12-02T00:25:14Z</dcterms:modified>
</cp:coreProperties>
</file>